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92" r:id="rId3"/>
    <p:sldId id="282" r:id="rId4"/>
    <p:sldId id="284" r:id="rId5"/>
    <p:sldId id="265" r:id="rId6"/>
    <p:sldId id="286" r:id="rId7"/>
    <p:sldId id="257" r:id="rId8"/>
    <p:sldId id="259" r:id="rId9"/>
    <p:sldId id="258" r:id="rId10"/>
    <p:sldId id="261" r:id="rId11"/>
    <p:sldId id="262" r:id="rId12"/>
    <p:sldId id="263" r:id="rId13"/>
    <p:sldId id="264" r:id="rId14"/>
    <p:sldId id="287" r:id="rId15"/>
    <p:sldId id="260" r:id="rId16"/>
    <p:sldId id="277" r:id="rId17"/>
    <p:sldId id="268" r:id="rId18"/>
    <p:sldId id="281" r:id="rId19"/>
    <p:sldId id="288" r:id="rId20"/>
    <p:sldId id="269" r:id="rId21"/>
    <p:sldId id="273" r:id="rId22"/>
    <p:sldId id="293" r:id="rId23"/>
    <p:sldId id="289" r:id="rId24"/>
    <p:sldId id="290" r:id="rId25"/>
    <p:sldId id="271" r:id="rId26"/>
    <p:sldId id="279" r:id="rId27"/>
    <p:sldId id="278" r:id="rId28"/>
    <p:sldId id="276" r:id="rId29"/>
    <p:sldId id="274" r:id="rId30"/>
    <p:sldId id="280" r:id="rId31"/>
    <p:sldId id="291" r:id="rId32"/>
    <p:sldId id="283"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58"/>
    <p:restoredTop sz="94681"/>
  </p:normalViewPr>
  <p:slideViewPr>
    <p:cSldViewPr snapToGrid="0" snapToObjects="1">
      <p:cViewPr varScale="1">
        <p:scale>
          <a:sx n="72" d="100"/>
          <a:sy n="72" d="100"/>
        </p:scale>
        <p:origin x="240"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66D86-2B22-0C45-8774-72F67DA487AF}" type="datetimeFigureOut">
              <a:rPr lang="en-US" smtClean="0"/>
              <a:t>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0ABD8-F9D4-A346-9B24-F73E7968D06D}" type="slidenum">
              <a:rPr lang="en-US" smtClean="0"/>
              <a:t>‹#›</a:t>
            </a:fld>
            <a:endParaRPr lang="en-US"/>
          </a:p>
        </p:txBody>
      </p:sp>
    </p:spTree>
    <p:extLst>
      <p:ext uri="{BB962C8B-B14F-4D97-AF65-F5344CB8AC3E}">
        <p14:creationId xmlns:p14="http://schemas.microsoft.com/office/powerpoint/2010/main" val="108867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0ABD8-F9D4-A346-9B24-F73E7968D06D}" type="slidenum">
              <a:rPr lang="en-US" smtClean="0"/>
              <a:t>9</a:t>
            </a:fld>
            <a:endParaRPr lang="en-US"/>
          </a:p>
        </p:txBody>
      </p:sp>
    </p:spTree>
    <p:extLst>
      <p:ext uri="{BB962C8B-B14F-4D97-AF65-F5344CB8AC3E}">
        <p14:creationId xmlns:p14="http://schemas.microsoft.com/office/powerpoint/2010/main" val="79743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5117F7-1BBD-FC46-8ABC-2553B4ACE74B}" type="datetimeFigureOut">
              <a:rPr lang="en-US" smtClean="0"/>
              <a:t>11/20/20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0537ABE-6A5E-C443-BD92-73CCD25245F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6980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117F7-1BBD-FC46-8ABC-2553B4ACE74B}"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37ABE-6A5E-C443-BD92-73CCD25245F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32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117F7-1BBD-FC46-8ABC-2553B4ACE74B}"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37ABE-6A5E-C443-BD92-73CCD25245F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54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117F7-1BBD-FC46-8ABC-2553B4ACE74B}"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37ABE-6A5E-C443-BD92-73CCD25245F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621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117F7-1BBD-FC46-8ABC-2553B4ACE74B}" type="datetimeFigureOut">
              <a:rPr lang="en-US" smtClean="0"/>
              <a:t>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37ABE-6A5E-C443-BD92-73CCD25245F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6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5117F7-1BBD-FC46-8ABC-2553B4ACE74B}" type="datetimeFigureOut">
              <a:rPr lang="en-US" smtClean="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37ABE-6A5E-C443-BD92-73CCD25245F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854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5117F7-1BBD-FC46-8ABC-2553B4ACE74B}" type="datetimeFigureOut">
              <a:rPr lang="en-US" smtClean="0"/>
              <a:t>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537ABE-6A5E-C443-BD92-73CCD25245F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069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5117F7-1BBD-FC46-8ABC-2553B4ACE74B}" type="datetimeFigureOut">
              <a:rPr lang="en-US" smtClean="0"/>
              <a:t>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37ABE-6A5E-C443-BD92-73CCD25245F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429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117F7-1BBD-FC46-8ABC-2553B4ACE74B}" type="datetimeFigureOut">
              <a:rPr lang="en-US" smtClean="0"/>
              <a:t>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537ABE-6A5E-C443-BD92-73CCD25245F4}" type="slidenum">
              <a:rPr lang="en-US" smtClean="0"/>
              <a:t>‹#›</a:t>
            </a:fld>
            <a:endParaRPr lang="en-US"/>
          </a:p>
        </p:txBody>
      </p:sp>
    </p:spTree>
    <p:extLst>
      <p:ext uri="{BB962C8B-B14F-4D97-AF65-F5344CB8AC3E}">
        <p14:creationId xmlns:p14="http://schemas.microsoft.com/office/powerpoint/2010/main" val="180212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5117F7-1BBD-FC46-8ABC-2553B4ACE74B}" type="datetimeFigureOut">
              <a:rPr lang="en-US" smtClean="0"/>
              <a:t>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37ABE-6A5E-C443-BD92-73CCD25245F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59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75117F7-1BBD-FC46-8ABC-2553B4ACE74B}" type="datetimeFigureOut">
              <a:rPr lang="en-US" smtClean="0"/>
              <a:t>11/20/20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0537ABE-6A5E-C443-BD92-73CCD25245F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0384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5117F7-1BBD-FC46-8ABC-2553B4ACE74B}" type="datetimeFigureOut">
              <a:rPr lang="en-US" smtClean="0"/>
              <a:t>11/20/20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0537ABE-6A5E-C443-BD92-73CCD25245F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772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llboard.com/articles/business/7941122/country-music-streaming-digitalera" TargetMode="External"/><Relationship Id="rId2" Type="http://schemas.openxmlformats.org/officeDocument/2006/relationships/hyperlink" Target="https://www.westword.com/music/the-ten-biggest-tropes-in-country-music-5694846" TargetMode="Externa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hyperlink" Target="https://towardsdatascience.com/ai-generates-taylor-swifts-song-lyrics-6fd92a03ef7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468" y="290945"/>
            <a:ext cx="11657063" cy="1808019"/>
          </a:xfrm>
        </p:spPr>
        <p:txBody>
          <a:bodyPr>
            <a:normAutofit fontScale="90000"/>
          </a:bodyPr>
          <a:lstStyle/>
          <a:p>
            <a:r>
              <a:rPr lang="en-US" sz="4800" dirty="0"/>
              <a:t>Generating Country Song Lyrics using Long Short-Term Memory Networks</a:t>
            </a:r>
            <a:r>
              <a:rPr lang="en-US" dirty="0"/>
              <a:t> </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68" y="2356354"/>
            <a:ext cx="5663122" cy="37730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484" y="2356353"/>
            <a:ext cx="5661047" cy="3773055"/>
          </a:xfrm>
          <a:prstGeom prst="rect">
            <a:avLst/>
          </a:prstGeom>
        </p:spPr>
      </p:pic>
    </p:spTree>
    <p:extLst>
      <p:ext uri="{BB962C8B-B14F-4D97-AF65-F5344CB8AC3E}">
        <p14:creationId xmlns:p14="http://schemas.microsoft.com/office/powerpoint/2010/main" val="46724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818"/>
            <a:ext cx="10515600" cy="1117745"/>
          </a:xfrm>
        </p:spPr>
        <p:txBody>
          <a:bodyPr/>
          <a:lstStyle/>
          <a:p>
            <a:r>
              <a:rPr lang="en-US" dirty="0"/>
              <a:t>Long Short Term Memory RNN’s </a:t>
            </a:r>
            <a:r>
              <a:rPr lang="mr-IN" dirty="0"/>
              <a:t>–</a:t>
            </a:r>
            <a:r>
              <a:rPr lang="en-US" dirty="0"/>
              <a:t> Cell State</a:t>
            </a:r>
          </a:p>
        </p:txBody>
      </p:sp>
      <p:sp>
        <p:nvSpPr>
          <p:cNvPr id="3" name="Content Placeholder 2"/>
          <p:cNvSpPr>
            <a:spLocks noGrp="1"/>
          </p:cNvSpPr>
          <p:nvPr>
            <p:ph idx="1"/>
          </p:nvPr>
        </p:nvSpPr>
        <p:spPr>
          <a:xfrm>
            <a:off x="838200" y="1055399"/>
            <a:ext cx="10515600" cy="4452471"/>
          </a:xfrm>
        </p:spPr>
        <p:txBody>
          <a:bodyPr/>
          <a:lstStyle/>
          <a:p>
            <a:r>
              <a:rPr lang="en-US" u="sng" dirty="0"/>
              <a:t>Cell State</a:t>
            </a:r>
            <a:r>
              <a:rPr lang="en-US" dirty="0"/>
              <a:t>: a “conveyor belt” to which information is added through “gates”, which are each composed of activation functions such as </a:t>
            </a:r>
            <a:r>
              <a:rPr lang="en-US" dirty="0" err="1"/>
              <a:t>tanh</a:t>
            </a:r>
            <a:r>
              <a:rPr lang="en-US" dirty="0"/>
              <a:t> or sigmoid, as well as pointwise operations. These gates regulate the flow of information of the cell state.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060" y="2477175"/>
            <a:ext cx="6486014" cy="3687328"/>
          </a:xfrm>
          <a:prstGeom prst="rect">
            <a:avLst/>
          </a:prstGeom>
        </p:spPr>
      </p:pic>
    </p:spTree>
    <p:extLst>
      <p:ext uri="{BB962C8B-B14F-4D97-AF65-F5344CB8AC3E}">
        <p14:creationId xmlns:p14="http://schemas.microsoft.com/office/powerpoint/2010/main" val="1406582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3291"/>
            <a:ext cx="10515600" cy="972272"/>
          </a:xfrm>
        </p:spPr>
        <p:txBody>
          <a:bodyPr/>
          <a:lstStyle/>
          <a:p>
            <a:r>
              <a:rPr lang="en-US" dirty="0"/>
              <a:t>Long Short Term Memory RNN’s - Gates</a:t>
            </a:r>
          </a:p>
        </p:txBody>
      </p:sp>
      <p:sp>
        <p:nvSpPr>
          <p:cNvPr id="3" name="Content Placeholder 2"/>
          <p:cNvSpPr>
            <a:spLocks noGrp="1"/>
          </p:cNvSpPr>
          <p:nvPr>
            <p:ph idx="1"/>
          </p:nvPr>
        </p:nvSpPr>
        <p:spPr>
          <a:xfrm>
            <a:off x="838200" y="1018309"/>
            <a:ext cx="10515600" cy="4916059"/>
          </a:xfrm>
        </p:spPr>
        <p:txBody>
          <a:bodyPr/>
          <a:lstStyle/>
          <a:p>
            <a:r>
              <a:rPr lang="en-US" u="sng" dirty="0"/>
              <a:t>Forget Gate</a:t>
            </a:r>
            <a:r>
              <a:rPr lang="en-US" dirty="0"/>
              <a:t>: decides how much information is kept from the previous cell state. The sigmoid function outputs a number between 0 (completely get rid) and 1 (completely keep)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2393766"/>
            <a:ext cx="8801100" cy="2959100"/>
          </a:xfrm>
          <a:prstGeom prst="rect">
            <a:avLst/>
          </a:prstGeom>
        </p:spPr>
      </p:pic>
    </p:spTree>
    <p:extLst>
      <p:ext uri="{BB962C8B-B14F-4D97-AF65-F5344CB8AC3E}">
        <p14:creationId xmlns:p14="http://schemas.microsoft.com/office/powerpoint/2010/main" val="177668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3291"/>
            <a:ext cx="10515600" cy="966037"/>
          </a:xfrm>
        </p:spPr>
        <p:txBody>
          <a:bodyPr/>
          <a:lstStyle/>
          <a:p>
            <a:r>
              <a:rPr lang="en-US" dirty="0"/>
              <a:t>Long Short Term Memory RNN’s - Gates</a:t>
            </a:r>
          </a:p>
        </p:txBody>
      </p:sp>
      <p:sp>
        <p:nvSpPr>
          <p:cNvPr id="3" name="Content Placeholder 2"/>
          <p:cNvSpPr>
            <a:spLocks noGrp="1"/>
          </p:cNvSpPr>
          <p:nvPr>
            <p:ph idx="1"/>
          </p:nvPr>
        </p:nvSpPr>
        <p:spPr>
          <a:xfrm>
            <a:off x="838200" y="997527"/>
            <a:ext cx="10515600" cy="4936841"/>
          </a:xfrm>
        </p:spPr>
        <p:txBody>
          <a:bodyPr/>
          <a:lstStyle/>
          <a:p>
            <a:r>
              <a:rPr lang="en-US" u="sng" dirty="0"/>
              <a:t>Input Gate</a:t>
            </a:r>
            <a:r>
              <a:rPr lang="en-US" dirty="0"/>
              <a:t>: decides which values are updated (i</a:t>
            </a:r>
            <a:r>
              <a:rPr lang="en-US" baseline="-25000" dirty="0"/>
              <a:t>t</a:t>
            </a:r>
            <a:r>
              <a:rPr lang="en-US" dirty="0"/>
              <a:t>) and creates a vector of new candidate values (</a:t>
            </a:r>
            <a:r>
              <a:rPr lang="en-US" dirty="0" err="1"/>
              <a:t>C̃</a:t>
            </a:r>
            <a:r>
              <a:rPr lang="en-US" baseline="-25000" dirty="0" err="1"/>
              <a:t>t</a:t>
            </a:r>
            <a:r>
              <a:rPr lang="en-US" dirty="0"/>
              <a:t>).</a:t>
            </a:r>
          </a:p>
          <a:p>
            <a:r>
              <a:rPr lang="en-US" dirty="0"/>
              <a:t>I</a:t>
            </a:r>
            <a:r>
              <a:rPr lang="en-US" baseline="-25000" dirty="0"/>
              <a:t>t</a:t>
            </a:r>
            <a:r>
              <a:rPr lang="en-US" dirty="0"/>
              <a:t> and </a:t>
            </a:r>
            <a:r>
              <a:rPr lang="en-US" dirty="0" err="1"/>
              <a:t>C̃</a:t>
            </a:r>
            <a:r>
              <a:rPr lang="en-US" baseline="-25000" dirty="0" err="1"/>
              <a:t>t</a:t>
            </a:r>
            <a:r>
              <a:rPr lang="en-US" dirty="0"/>
              <a:t> are combined using pointwise multiplication and added to the cell state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2975268"/>
            <a:ext cx="8788400" cy="2959100"/>
          </a:xfrm>
          <a:prstGeom prst="rect">
            <a:avLst/>
          </a:prstGeom>
        </p:spPr>
      </p:pic>
    </p:spTree>
    <p:extLst>
      <p:ext uri="{BB962C8B-B14F-4D97-AF65-F5344CB8AC3E}">
        <p14:creationId xmlns:p14="http://schemas.microsoft.com/office/powerpoint/2010/main" val="80270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509"/>
            <a:ext cx="10515600" cy="980100"/>
          </a:xfrm>
        </p:spPr>
        <p:txBody>
          <a:bodyPr/>
          <a:lstStyle/>
          <a:p>
            <a:r>
              <a:rPr lang="en-US" dirty="0"/>
              <a:t>Long Short Term Memory RNN’s - Gates</a:t>
            </a:r>
          </a:p>
        </p:txBody>
      </p:sp>
      <p:sp>
        <p:nvSpPr>
          <p:cNvPr id="3" name="Content Placeholder 2"/>
          <p:cNvSpPr>
            <a:spLocks noGrp="1"/>
          </p:cNvSpPr>
          <p:nvPr>
            <p:ph idx="1"/>
          </p:nvPr>
        </p:nvSpPr>
        <p:spPr>
          <a:xfrm>
            <a:off x="838200" y="1333391"/>
            <a:ext cx="10515600" cy="4351338"/>
          </a:xfrm>
        </p:spPr>
        <p:txBody>
          <a:bodyPr/>
          <a:lstStyle/>
          <a:p>
            <a:r>
              <a:rPr lang="en-US" dirty="0"/>
              <a:t>The output is a filtered version of the cell state.</a:t>
            </a:r>
          </a:p>
          <a:p>
            <a:r>
              <a:rPr lang="en-US" u="sng" dirty="0"/>
              <a:t>Output gate:</a:t>
            </a:r>
            <a:r>
              <a:rPr lang="en-US" dirty="0"/>
              <a:t> Uses a sigmoid function to decide which parts of the cell state will be output (</a:t>
            </a:r>
            <a:r>
              <a:rPr lang="en-US" dirty="0" err="1"/>
              <a:t>o</a:t>
            </a:r>
            <a:r>
              <a:rPr lang="en-US" baseline="-25000" dirty="0" err="1"/>
              <a:t>t</a:t>
            </a:r>
            <a:r>
              <a:rPr lang="en-US" dirty="0"/>
              <a:t>). We also pass the cell state (C</a:t>
            </a:r>
            <a:r>
              <a:rPr lang="en-US" baseline="-25000" dirty="0"/>
              <a:t>t</a:t>
            </a:r>
            <a:r>
              <a:rPr lang="en-US" dirty="0"/>
              <a:t>) through a </a:t>
            </a:r>
            <a:r>
              <a:rPr lang="en-US" dirty="0" err="1"/>
              <a:t>tanh</a:t>
            </a:r>
            <a:r>
              <a:rPr lang="en-US" dirty="0"/>
              <a:t> function. We then use pointwise multiplication (</a:t>
            </a:r>
            <a:r>
              <a:rPr lang="en-US" dirty="0" err="1"/>
              <a:t>h</a:t>
            </a:r>
            <a:r>
              <a:rPr lang="en-US" baseline="-25000" dirty="0" err="1"/>
              <a:t>t</a:t>
            </a:r>
            <a:r>
              <a:rPr lang="en-US" dirty="0"/>
              <a:t>).</a:t>
            </a:r>
            <a:endParaRPr lang="en-US"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150" y="2889121"/>
            <a:ext cx="8775700" cy="3225800"/>
          </a:xfrm>
          <a:prstGeom prst="rect">
            <a:avLst/>
          </a:prstGeom>
        </p:spPr>
      </p:pic>
    </p:spTree>
    <p:extLst>
      <p:ext uri="{BB962C8B-B14F-4D97-AF65-F5344CB8AC3E}">
        <p14:creationId xmlns:p14="http://schemas.microsoft.com/office/powerpoint/2010/main" val="35376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015" y="1843610"/>
            <a:ext cx="9603275" cy="1626954"/>
          </a:xfrm>
        </p:spPr>
        <p:txBody>
          <a:bodyPr>
            <a:normAutofit/>
          </a:bodyPr>
          <a:lstStyle/>
          <a:p>
            <a:r>
              <a:rPr lang="en-US" sz="4800" dirty="0"/>
              <a:t>3) Overview and Processing of the Data Set</a:t>
            </a:r>
          </a:p>
        </p:txBody>
      </p:sp>
    </p:spTree>
    <p:extLst>
      <p:ext uri="{BB962C8B-B14F-4D97-AF65-F5344CB8AC3E}">
        <p14:creationId xmlns:p14="http://schemas.microsoft.com/office/powerpoint/2010/main" val="23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036"/>
            <a:ext cx="10515600" cy="1325563"/>
          </a:xfrm>
        </p:spPr>
        <p:txBody>
          <a:bodyPr/>
          <a:lstStyle/>
          <a:p>
            <a:r>
              <a:rPr lang="en-US" dirty="0"/>
              <a:t>The Data Set </a:t>
            </a:r>
            <a:r>
              <a:rPr lang="mr-IN" dirty="0"/>
              <a:t>–</a:t>
            </a:r>
            <a:r>
              <a:rPr lang="en-US" dirty="0"/>
              <a:t> Initial Pre-processing</a:t>
            </a:r>
          </a:p>
        </p:txBody>
      </p:sp>
      <p:sp>
        <p:nvSpPr>
          <p:cNvPr id="3" name="Content Placeholder 2"/>
          <p:cNvSpPr>
            <a:spLocks noGrp="1"/>
          </p:cNvSpPr>
          <p:nvPr>
            <p:ph idx="1"/>
          </p:nvPr>
        </p:nvSpPr>
        <p:spPr>
          <a:xfrm>
            <a:off x="1294362" y="1849478"/>
            <a:ext cx="9603275" cy="3450613"/>
          </a:xfrm>
        </p:spPr>
        <p:txBody>
          <a:bodyPr>
            <a:noAutofit/>
          </a:bodyPr>
          <a:lstStyle/>
          <a:p>
            <a:r>
              <a:rPr lang="en-US" sz="2400" dirty="0"/>
              <a:t>CSV file found on </a:t>
            </a:r>
            <a:r>
              <a:rPr lang="en-US" sz="2400" dirty="0" err="1"/>
              <a:t>Kaggle</a:t>
            </a:r>
            <a:r>
              <a:rPr lang="en-US" sz="2400" dirty="0"/>
              <a:t>: “380,000+ lyrics from </a:t>
            </a:r>
            <a:r>
              <a:rPr lang="en-US" sz="2400" dirty="0" err="1"/>
              <a:t>MetroLyrics</a:t>
            </a:r>
            <a:r>
              <a:rPr lang="en-US" sz="2400" dirty="0"/>
              <a:t>”, each song classified with their “index”, “song name”, ”year”, “artist” “genre”</a:t>
            </a:r>
          </a:p>
          <a:p>
            <a:r>
              <a:rPr lang="en-US" sz="2400" dirty="0"/>
              <a:t>Downloaded it as a Pandas </a:t>
            </a:r>
            <a:r>
              <a:rPr lang="en-US" sz="2400" dirty="0" err="1"/>
              <a:t>Dataframe</a:t>
            </a:r>
            <a:r>
              <a:rPr lang="en-US" sz="2400" dirty="0"/>
              <a:t> and only selected the rows where the genre was “country”.</a:t>
            </a:r>
          </a:p>
          <a:p>
            <a:r>
              <a:rPr lang="en-US" sz="2400" dirty="0"/>
              <a:t>Deleted the “index”, ”year”, “artist” and “genre” columns to only keep the song names and lyrics.  Also deleted the rows that had </a:t>
            </a:r>
            <a:r>
              <a:rPr lang="en-US" sz="2400" dirty="0" err="1"/>
              <a:t>NaNs</a:t>
            </a:r>
            <a:r>
              <a:rPr lang="en-US" sz="2400" dirty="0"/>
              <a:t>.  The resulting </a:t>
            </a:r>
            <a:r>
              <a:rPr lang="en-US" sz="2400" dirty="0" err="1"/>
              <a:t>Dataframe</a:t>
            </a:r>
            <a:r>
              <a:rPr lang="en-US" sz="2400" dirty="0"/>
              <a:t> had 2 columns and </a:t>
            </a:r>
            <a:r>
              <a:rPr lang="is-IS" sz="2400" dirty="0"/>
              <a:t>14387 rows</a:t>
            </a:r>
            <a:endParaRPr lang="en-US" sz="2400" dirty="0"/>
          </a:p>
          <a:p>
            <a:r>
              <a:rPr lang="en-US" sz="2400" dirty="0"/>
              <a:t>Converted the “lyrics” column content to a lower text .txt file. </a:t>
            </a:r>
          </a:p>
        </p:txBody>
      </p:sp>
    </p:spTree>
    <p:extLst>
      <p:ext uri="{BB962C8B-B14F-4D97-AF65-F5344CB8AC3E}">
        <p14:creationId xmlns:p14="http://schemas.microsoft.com/office/powerpoint/2010/main" val="174563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818"/>
            <a:ext cx="10515600" cy="1117745"/>
          </a:xfrm>
        </p:spPr>
        <p:txBody>
          <a:bodyPr/>
          <a:lstStyle/>
          <a:p>
            <a:r>
              <a:rPr lang="en-US" dirty="0"/>
              <a:t>The Data Set </a:t>
            </a:r>
            <a:r>
              <a:rPr lang="mr-IN" dirty="0"/>
              <a:t>–</a:t>
            </a:r>
            <a:r>
              <a:rPr lang="en-US" dirty="0"/>
              <a:t> Initial Pre-processing</a:t>
            </a: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951490"/>
            <a:ext cx="10358117" cy="4459417"/>
          </a:xfrm>
        </p:spPr>
      </p:pic>
      <p:sp>
        <p:nvSpPr>
          <p:cNvPr id="6" name="TextBox 5"/>
          <p:cNvSpPr txBox="1"/>
          <p:nvPr/>
        </p:nvSpPr>
        <p:spPr>
          <a:xfrm>
            <a:off x="838199" y="5410907"/>
            <a:ext cx="10358117" cy="369332"/>
          </a:xfrm>
          <a:prstGeom prst="rect">
            <a:avLst/>
          </a:prstGeom>
          <a:noFill/>
        </p:spPr>
        <p:txBody>
          <a:bodyPr wrap="square" rtlCol="0">
            <a:spAutoFit/>
          </a:bodyPr>
          <a:lstStyle/>
          <a:p>
            <a:r>
              <a:rPr lang="en-US"/>
              <a:t>Dataframe</a:t>
            </a:r>
            <a:r>
              <a:rPr lang="en-US" dirty="0"/>
              <a:t> after initial pre-processing</a:t>
            </a:r>
          </a:p>
        </p:txBody>
      </p:sp>
    </p:spTree>
    <p:extLst>
      <p:ext uri="{BB962C8B-B14F-4D97-AF65-F5344CB8AC3E}">
        <p14:creationId xmlns:p14="http://schemas.microsoft.com/office/powerpoint/2010/main" val="161592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82"/>
            <a:ext cx="10515600" cy="1076181"/>
          </a:xfrm>
        </p:spPr>
        <p:txBody>
          <a:bodyPr/>
          <a:lstStyle/>
          <a:p>
            <a:r>
              <a:rPr lang="en-US" dirty="0"/>
              <a:t>The Data Set </a:t>
            </a:r>
            <a:r>
              <a:rPr lang="mr-IN" dirty="0"/>
              <a:t>–</a:t>
            </a:r>
            <a:r>
              <a:rPr lang="en-US" dirty="0"/>
              <a:t> Lyrics</a:t>
            </a:r>
          </a:p>
        </p:txBody>
      </p:sp>
      <p:sp>
        <p:nvSpPr>
          <p:cNvPr id="3" name="Content Placeholder 2"/>
          <p:cNvSpPr>
            <a:spLocks noGrp="1"/>
          </p:cNvSpPr>
          <p:nvPr>
            <p:ph idx="1"/>
          </p:nvPr>
        </p:nvSpPr>
        <p:spPr>
          <a:xfrm>
            <a:off x="838200" y="2036617"/>
            <a:ext cx="10515600" cy="4201392"/>
          </a:xfrm>
        </p:spPr>
        <p:txBody>
          <a:bodyPr>
            <a:normAutofit/>
          </a:bodyPr>
          <a:lstStyle/>
          <a:p>
            <a:r>
              <a:rPr lang="en-US" dirty="0"/>
              <a:t>Counted the total number of characters: </a:t>
            </a:r>
            <a:r>
              <a:rPr lang="cs-CZ" dirty="0"/>
              <a:t>13250494</a:t>
            </a:r>
          </a:p>
          <a:p>
            <a:r>
              <a:rPr lang="cs-CZ" dirty="0" err="1"/>
              <a:t>Each</a:t>
            </a:r>
            <a:r>
              <a:rPr lang="cs-CZ" dirty="0"/>
              <a:t> </a:t>
            </a:r>
            <a:r>
              <a:rPr lang="cs-CZ" dirty="0" err="1"/>
              <a:t>character</a:t>
            </a:r>
            <a:r>
              <a:rPr lang="cs-CZ" dirty="0"/>
              <a:t> </a:t>
            </a:r>
            <a:r>
              <a:rPr lang="cs-CZ" dirty="0" err="1"/>
              <a:t>is</a:t>
            </a:r>
            <a:r>
              <a:rPr lang="cs-CZ" dirty="0"/>
              <a:t> </a:t>
            </a:r>
            <a:r>
              <a:rPr lang="cs-CZ" dirty="0" err="1"/>
              <a:t>then</a:t>
            </a:r>
            <a:r>
              <a:rPr lang="cs-CZ" dirty="0"/>
              <a:t> </a:t>
            </a:r>
            <a:r>
              <a:rPr lang="cs-CZ" dirty="0" err="1"/>
              <a:t>mapped</a:t>
            </a:r>
            <a:r>
              <a:rPr lang="cs-CZ" dirty="0"/>
              <a:t> to </a:t>
            </a:r>
            <a:r>
              <a:rPr lang="cs-CZ" dirty="0" err="1"/>
              <a:t>an</a:t>
            </a:r>
            <a:r>
              <a:rPr lang="cs-CZ" dirty="0"/>
              <a:t> </a:t>
            </a:r>
            <a:r>
              <a:rPr lang="cs-CZ" dirty="0" err="1"/>
              <a:t>integer</a:t>
            </a:r>
            <a:r>
              <a:rPr lang="cs-CZ" dirty="0"/>
              <a:t> </a:t>
            </a:r>
            <a:r>
              <a:rPr lang="cs-CZ" dirty="0" err="1"/>
              <a:t>using</a:t>
            </a:r>
            <a:r>
              <a:rPr lang="cs-CZ" dirty="0"/>
              <a:t> a python </a:t>
            </a:r>
            <a:r>
              <a:rPr lang="cs-CZ" dirty="0" err="1"/>
              <a:t>dictionary</a:t>
            </a:r>
            <a:r>
              <a:rPr lang="cs-CZ" dirty="0"/>
              <a:t> (</a:t>
            </a:r>
            <a:r>
              <a:rPr lang="cs-CZ" dirty="0" err="1"/>
              <a:t>with</a:t>
            </a:r>
            <a:r>
              <a:rPr lang="cs-CZ" dirty="0"/>
              <a:t> a </a:t>
            </a:r>
            <a:r>
              <a:rPr lang="cs-CZ" dirty="0" err="1"/>
              <a:t>vocabulary</a:t>
            </a:r>
            <a:r>
              <a:rPr lang="cs-CZ" dirty="0"/>
              <a:t> </a:t>
            </a:r>
            <a:r>
              <a:rPr lang="cs-CZ" dirty="0" err="1"/>
              <a:t>of</a:t>
            </a:r>
            <a:r>
              <a:rPr lang="cs-CZ" dirty="0"/>
              <a:t> 115 </a:t>
            </a:r>
            <a:r>
              <a:rPr lang="cs-CZ" dirty="0" err="1"/>
              <a:t>different</a:t>
            </a:r>
            <a:r>
              <a:rPr lang="cs-CZ" dirty="0"/>
              <a:t> </a:t>
            </a:r>
            <a:r>
              <a:rPr lang="cs-CZ" dirty="0" err="1"/>
              <a:t>characters</a:t>
            </a:r>
            <a:r>
              <a:rPr lang="cs-CZ" dirty="0"/>
              <a:t>)</a:t>
            </a:r>
          </a:p>
          <a:p>
            <a:endParaRPr lang="cs-CZ" dirty="0"/>
          </a:p>
          <a:p>
            <a:endParaRPr lang="cs-CZ" dirty="0"/>
          </a:p>
          <a:p>
            <a:endParaRPr lang="cs-CZ"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87932"/>
            <a:ext cx="10716919" cy="1009731"/>
          </a:xfrm>
          <a:prstGeom prst="rect">
            <a:avLst/>
          </a:prstGeom>
        </p:spPr>
      </p:pic>
      <p:sp>
        <p:nvSpPr>
          <p:cNvPr id="5" name="TextBox 4"/>
          <p:cNvSpPr txBox="1"/>
          <p:nvPr/>
        </p:nvSpPr>
        <p:spPr>
          <a:xfrm>
            <a:off x="838200" y="4873726"/>
            <a:ext cx="9975273" cy="400110"/>
          </a:xfrm>
          <a:prstGeom prst="rect">
            <a:avLst/>
          </a:prstGeom>
          <a:noFill/>
        </p:spPr>
        <p:txBody>
          <a:bodyPr wrap="square" rtlCol="0">
            <a:spAutoFit/>
          </a:bodyPr>
          <a:lstStyle/>
          <a:p>
            <a:r>
              <a:rPr lang="en-US" dirty="0"/>
              <a:t>D</a:t>
            </a:r>
            <a:r>
              <a:rPr lang="en-US" sz="2000" dirty="0"/>
              <a:t>ifferent characters in our Data Set</a:t>
            </a:r>
          </a:p>
        </p:txBody>
      </p:sp>
    </p:spTree>
    <p:extLst>
      <p:ext uri="{BB962C8B-B14F-4D97-AF65-F5344CB8AC3E}">
        <p14:creationId xmlns:p14="http://schemas.microsoft.com/office/powerpoint/2010/main" val="43998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81"/>
            <a:ext cx="10515600" cy="1034618"/>
          </a:xfrm>
        </p:spPr>
        <p:txBody>
          <a:bodyPr/>
          <a:lstStyle/>
          <a:p>
            <a:r>
              <a:rPr lang="en-US" dirty="0"/>
              <a:t>The Data Set </a:t>
            </a:r>
            <a:r>
              <a:rPr lang="mr-IN" dirty="0"/>
              <a:t>–</a:t>
            </a:r>
            <a:r>
              <a:rPr lang="en-US" dirty="0"/>
              <a:t> Lyrics</a:t>
            </a:r>
          </a:p>
        </p:txBody>
      </p:sp>
      <p:sp>
        <p:nvSpPr>
          <p:cNvPr id="3" name="Content Placeholder 2"/>
          <p:cNvSpPr>
            <a:spLocks noGrp="1"/>
          </p:cNvSpPr>
          <p:nvPr>
            <p:ph idx="1"/>
          </p:nvPr>
        </p:nvSpPr>
        <p:spPr>
          <a:xfrm>
            <a:off x="838200" y="2036618"/>
            <a:ext cx="10515600" cy="3952009"/>
          </a:xfrm>
        </p:spPr>
        <p:txBody>
          <a:bodyPr>
            <a:normAutofit/>
          </a:bodyPr>
          <a:lstStyle/>
          <a:p>
            <a:r>
              <a:rPr lang="cs-CZ" sz="2400" dirty="0"/>
              <a:t>Split </a:t>
            </a:r>
            <a:r>
              <a:rPr lang="cs-CZ" sz="2400" dirty="0" err="1"/>
              <a:t>the</a:t>
            </a:r>
            <a:r>
              <a:rPr lang="cs-CZ" sz="2400" dirty="0"/>
              <a:t> data </a:t>
            </a:r>
            <a:r>
              <a:rPr lang="cs-CZ" sz="2400" dirty="0" err="1"/>
              <a:t>into</a:t>
            </a:r>
            <a:r>
              <a:rPr lang="cs-CZ" sz="2400" dirty="0"/>
              <a:t> input X (</a:t>
            </a:r>
            <a:r>
              <a:rPr lang="cs-CZ" sz="2400" dirty="0" err="1"/>
              <a:t>sequence</a:t>
            </a:r>
            <a:r>
              <a:rPr lang="cs-CZ" sz="2400" dirty="0"/>
              <a:t> </a:t>
            </a:r>
            <a:r>
              <a:rPr lang="cs-CZ" sz="2400" dirty="0" err="1"/>
              <a:t>of</a:t>
            </a:r>
            <a:r>
              <a:rPr lang="cs-CZ" sz="2400" dirty="0"/>
              <a:t> 100 </a:t>
            </a:r>
            <a:r>
              <a:rPr lang="cs-CZ" sz="2400" dirty="0" err="1"/>
              <a:t>characters</a:t>
            </a:r>
            <a:r>
              <a:rPr lang="cs-CZ" sz="2400" dirty="0"/>
              <a:t>) and </a:t>
            </a:r>
            <a:r>
              <a:rPr lang="cs-CZ" sz="2400" dirty="0" err="1"/>
              <a:t>corresponding</a:t>
            </a:r>
            <a:r>
              <a:rPr lang="cs-CZ" sz="2400" dirty="0"/>
              <a:t> output </a:t>
            </a:r>
            <a:r>
              <a:rPr lang="cs-CZ" sz="2400" dirty="0" err="1"/>
              <a:t>y</a:t>
            </a:r>
            <a:r>
              <a:rPr lang="cs-CZ" sz="2400" dirty="0"/>
              <a:t> (</a:t>
            </a:r>
            <a:r>
              <a:rPr lang="cs-CZ" sz="2400" dirty="0" err="1"/>
              <a:t>following</a:t>
            </a:r>
            <a:r>
              <a:rPr lang="cs-CZ" sz="2400" dirty="0"/>
              <a:t> 1 </a:t>
            </a:r>
            <a:r>
              <a:rPr lang="cs-CZ" sz="2400" dirty="0" err="1"/>
              <a:t>character</a:t>
            </a:r>
            <a:r>
              <a:rPr lang="cs-CZ" sz="2400" dirty="0"/>
              <a:t>). X </a:t>
            </a:r>
            <a:r>
              <a:rPr lang="cs-CZ" sz="2400" dirty="0" err="1"/>
              <a:t>was</a:t>
            </a:r>
            <a:r>
              <a:rPr lang="cs-CZ" sz="2400" dirty="0"/>
              <a:t> </a:t>
            </a:r>
            <a:r>
              <a:rPr lang="cs-CZ" sz="2400" dirty="0" err="1"/>
              <a:t>therefore</a:t>
            </a:r>
            <a:r>
              <a:rPr lang="cs-CZ" sz="2400" dirty="0"/>
              <a:t> a 13250394 </a:t>
            </a:r>
            <a:r>
              <a:rPr lang="cs-CZ" sz="2400" dirty="0" err="1"/>
              <a:t>x</a:t>
            </a:r>
            <a:r>
              <a:rPr lang="cs-CZ" sz="2400" dirty="0"/>
              <a:t> 100 matrix</a:t>
            </a:r>
          </a:p>
          <a:p>
            <a:r>
              <a:rPr lang="cs-CZ" sz="2400" dirty="0" err="1"/>
              <a:t>y</a:t>
            </a:r>
            <a:r>
              <a:rPr lang="cs-CZ" sz="2400" dirty="0"/>
              <a:t> </a:t>
            </a:r>
            <a:r>
              <a:rPr lang="cs-CZ" sz="2400" dirty="0" err="1"/>
              <a:t>was</a:t>
            </a:r>
            <a:r>
              <a:rPr lang="cs-CZ" sz="2400" dirty="0"/>
              <a:t> a 13250394 </a:t>
            </a:r>
            <a:r>
              <a:rPr lang="cs-CZ" sz="2400" dirty="0" err="1"/>
              <a:t>x</a:t>
            </a:r>
            <a:r>
              <a:rPr lang="cs-CZ" sz="2400" dirty="0"/>
              <a:t> 1 matrix </a:t>
            </a:r>
            <a:r>
              <a:rPr lang="cs-CZ" sz="2400" dirty="0" err="1"/>
              <a:t>that</a:t>
            </a:r>
            <a:r>
              <a:rPr lang="cs-CZ" sz="2400" dirty="0"/>
              <a:t> </a:t>
            </a:r>
            <a:r>
              <a:rPr lang="cs-CZ" sz="2400" dirty="0" err="1"/>
              <a:t>was</a:t>
            </a:r>
            <a:r>
              <a:rPr lang="cs-CZ" sz="2400" dirty="0"/>
              <a:t> </a:t>
            </a:r>
            <a:r>
              <a:rPr lang="cs-CZ" sz="2400" dirty="0" err="1"/>
              <a:t>one</a:t>
            </a:r>
            <a:r>
              <a:rPr lang="cs-CZ" sz="2400" dirty="0"/>
              <a:t>-hot </a:t>
            </a:r>
            <a:r>
              <a:rPr lang="cs-CZ" sz="2400" dirty="0" err="1"/>
              <a:t>encoded</a:t>
            </a:r>
            <a:r>
              <a:rPr lang="cs-CZ" sz="2400" dirty="0"/>
              <a:t>. </a:t>
            </a:r>
            <a:r>
              <a:rPr lang="cs-CZ" sz="2400" dirty="0" err="1"/>
              <a:t>The</a:t>
            </a:r>
            <a:r>
              <a:rPr lang="cs-CZ" sz="2400" dirty="0"/>
              <a:t> </a:t>
            </a:r>
            <a:r>
              <a:rPr lang="cs-CZ" sz="2400" dirty="0" err="1"/>
              <a:t>new</a:t>
            </a:r>
            <a:r>
              <a:rPr lang="cs-CZ" sz="2400" dirty="0"/>
              <a:t> </a:t>
            </a:r>
            <a:r>
              <a:rPr lang="cs-CZ" sz="2400" dirty="0" err="1"/>
              <a:t>y</a:t>
            </a:r>
            <a:r>
              <a:rPr lang="cs-CZ" sz="2400" dirty="0"/>
              <a:t> </a:t>
            </a:r>
            <a:r>
              <a:rPr lang="cs-CZ" sz="2400" dirty="0" err="1"/>
              <a:t>was</a:t>
            </a:r>
            <a:r>
              <a:rPr lang="cs-CZ" sz="2400" dirty="0"/>
              <a:t> </a:t>
            </a:r>
            <a:r>
              <a:rPr lang="cs-CZ" sz="2400" dirty="0" err="1"/>
              <a:t>therefore</a:t>
            </a:r>
            <a:r>
              <a:rPr lang="cs-CZ" sz="2400" dirty="0"/>
              <a:t> a 13250394 </a:t>
            </a:r>
            <a:r>
              <a:rPr lang="cs-CZ" sz="2400" dirty="0" err="1"/>
              <a:t>x</a:t>
            </a:r>
            <a:r>
              <a:rPr lang="cs-CZ" sz="2400" dirty="0"/>
              <a:t> 115 matrix.</a:t>
            </a:r>
          </a:p>
          <a:p>
            <a:endParaRPr lang="cs-CZ" sz="2400" dirty="0"/>
          </a:p>
          <a:p>
            <a:r>
              <a:rPr lang="cs-CZ" sz="2400" dirty="0"/>
              <a:t>Split </a:t>
            </a:r>
            <a:r>
              <a:rPr lang="cs-CZ" sz="2400" dirty="0" err="1"/>
              <a:t>the</a:t>
            </a:r>
            <a:r>
              <a:rPr lang="cs-CZ" sz="2400" dirty="0"/>
              <a:t> data </a:t>
            </a:r>
            <a:r>
              <a:rPr lang="cs-CZ" sz="2400" dirty="0" err="1"/>
              <a:t>into</a:t>
            </a:r>
            <a:r>
              <a:rPr lang="cs-CZ" sz="2400" dirty="0"/>
              <a:t> 80% </a:t>
            </a:r>
            <a:r>
              <a:rPr lang="cs-CZ" sz="2400" dirty="0" err="1"/>
              <a:t>training</a:t>
            </a:r>
            <a:r>
              <a:rPr lang="cs-CZ" sz="2400" dirty="0"/>
              <a:t> and 20% </a:t>
            </a:r>
            <a:r>
              <a:rPr lang="cs-CZ" sz="2400" dirty="0" err="1"/>
              <a:t>testing</a:t>
            </a:r>
            <a:endParaRPr lang="en-US" sz="2400" dirty="0"/>
          </a:p>
          <a:p>
            <a:endParaRPr lang="cs-CZ" dirty="0"/>
          </a:p>
        </p:txBody>
      </p:sp>
    </p:spTree>
    <p:extLst>
      <p:ext uri="{BB962C8B-B14F-4D97-AF65-F5344CB8AC3E}">
        <p14:creationId xmlns:p14="http://schemas.microsoft.com/office/powerpoint/2010/main" val="60413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51" y="1860530"/>
            <a:ext cx="9603275" cy="1049235"/>
          </a:xfrm>
        </p:spPr>
        <p:txBody>
          <a:bodyPr>
            <a:noAutofit/>
          </a:bodyPr>
          <a:lstStyle/>
          <a:p>
            <a:r>
              <a:rPr lang="en-US" sz="4400" dirty="0"/>
              <a:t>4) Training/Testing with different amounts of data and number of epochs</a:t>
            </a:r>
          </a:p>
        </p:txBody>
      </p:sp>
    </p:spTree>
    <p:extLst>
      <p:ext uri="{BB962C8B-B14F-4D97-AF65-F5344CB8AC3E}">
        <p14:creationId xmlns:p14="http://schemas.microsoft.com/office/powerpoint/2010/main" val="177028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Why Country music?</a:t>
            </a:r>
          </a:p>
        </p:txBody>
      </p:sp>
      <p:sp>
        <p:nvSpPr>
          <p:cNvPr id="3" name="Content Placeholder 2"/>
          <p:cNvSpPr>
            <a:spLocks noGrp="1"/>
          </p:cNvSpPr>
          <p:nvPr>
            <p:ph idx="1"/>
          </p:nvPr>
        </p:nvSpPr>
        <p:spPr/>
        <p:txBody>
          <a:bodyPr>
            <a:normAutofit/>
          </a:bodyPr>
          <a:lstStyle/>
          <a:p>
            <a:r>
              <a:rPr lang="en-US" sz="2800" dirty="0"/>
              <a:t>Musical Genre that has trouble keeping up with today’s fast-paced Streaming Services (“only 5.6 % of Spotify’s total streams”)</a:t>
            </a:r>
          </a:p>
          <a:p>
            <a:endParaRPr lang="en-US" sz="2800" dirty="0"/>
          </a:p>
          <a:p>
            <a:r>
              <a:rPr lang="en-US" sz="2800" dirty="0"/>
              <a:t>Recurring themes in Country Music Lyrics (Nostalgia, Beer, Religion, Patriotism, Trucks etc.)</a:t>
            </a:r>
          </a:p>
        </p:txBody>
      </p:sp>
    </p:spTree>
    <p:extLst>
      <p:ext uri="{BB962C8B-B14F-4D97-AF65-F5344CB8AC3E}">
        <p14:creationId xmlns:p14="http://schemas.microsoft.com/office/powerpoint/2010/main" val="826577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7027"/>
            <a:ext cx="10515600" cy="938536"/>
          </a:xfrm>
        </p:spPr>
        <p:txBody>
          <a:bodyPr/>
          <a:lstStyle/>
          <a:p>
            <a:r>
              <a:rPr lang="en-US" dirty="0"/>
              <a:t>Description of the LSTM used</a:t>
            </a:r>
          </a:p>
        </p:txBody>
      </p:sp>
      <p:sp>
        <p:nvSpPr>
          <p:cNvPr id="3" name="Content Placeholder 2"/>
          <p:cNvSpPr>
            <a:spLocks noGrp="1"/>
          </p:cNvSpPr>
          <p:nvPr>
            <p:ph idx="1"/>
          </p:nvPr>
        </p:nvSpPr>
        <p:spPr>
          <a:xfrm>
            <a:off x="838200" y="1847344"/>
            <a:ext cx="10515600" cy="4055919"/>
          </a:xfrm>
        </p:spPr>
        <p:txBody>
          <a:bodyPr>
            <a:noAutofit/>
          </a:bodyPr>
          <a:lstStyle/>
          <a:p>
            <a:r>
              <a:rPr lang="en-US" sz="2400" dirty="0"/>
              <a:t>LSTM built using the </a:t>
            </a:r>
            <a:r>
              <a:rPr lang="en-US" sz="2400" dirty="0" err="1"/>
              <a:t>Keras</a:t>
            </a:r>
            <a:r>
              <a:rPr lang="en-US" sz="2400" dirty="0"/>
              <a:t> Sequential Model (trained using </a:t>
            </a:r>
            <a:r>
              <a:rPr lang="en-US" sz="2400" dirty="0" err="1"/>
              <a:t>Keras</a:t>
            </a:r>
            <a:r>
              <a:rPr lang="en-US" sz="2400" dirty="0"/>
              <a:t> fit function)</a:t>
            </a:r>
          </a:p>
          <a:p>
            <a:r>
              <a:rPr lang="en-US" sz="2400" dirty="0"/>
              <a:t>4 layers</a:t>
            </a:r>
          </a:p>
          <a:p>
            <a:r>
              <a:rPr lang="en-US" sz="2400" dirty="0"/>
              <a:t>256 nodes in each layer</a:t>
            </a:r>
          </a:p>
          <a:p>
            <a:r>
              <a:rPr lang="en-US" sz="2400" dirty="0"/>
              <a:t>For the first layer, we specify the input shape as a 100 x 1 argument</a:t>
            </a:r>
          </a:p>
          <a:p>
            <a:r>
              <a:rPr lang="en-US" sz="2400" dirty="0"/>
              <a:t>We then add 3 hidden layers and flatten the data before passing it through a </a:t>
            </a:r>
            <a:r>
              <a:rPr lang="en-US" sz="2400" dirty="0" err="1"/>
              <a:t>softmax</a:t>
            </a:r>
            <a:r>
              <a:rPr lang="en-US" sz="2400" dirty="0"/>
              <a:t> function </a:t>
            </a:r>
          </a:p>
          <a:p>
            <a:r>
              <a:rPr lang="en-US" sz="2400" dirty="0"/>
              <a:t>calculate the cross-entropy loss and use </a:t>
            </a:r>
            <a:r>
              <a:rPr lang="en-US" sz="2400" dirty="0" err="1"/>
              <a:t>adam</a:t>
            </a:r>
            <a:r>
              <a:rPr lang="en-US" sz="2400" dirty="0"/>
              <a:t> optimizer (default parameters for </a:t>
            </a:r>
            <a:r>
              <a:rPr lang="en-US" sz="2400" dirty="0" err="1"/>
              <a:t>Keras</a:t>
            </a:r>
            <a:r>
              <a:rPr lang="en-US" sz="2400" dirty="0"/>
              <a:t> are: </a:t>
            </a:r>
            <a:r>
              <a:rPr lang="nb-NO" sz="2400" dirty="0"/>
              <a:t>α = 0.001, β</a:t>
            </a:r>
            <a:r>
              <a:rPr lang="nb-NO" sz="2400" baseline="-25000" dirty="0"/>
              <a:t>1</a:t>
            </a:r>
            <a:r>
              <a:rPr lang="nb-NO" sz="2400" dirty="0"/>
              <a:t> = 0.9, β</a:t>
            </a:r>
            <a:r>
              <a:rPr lang="nb-NO" sz="2400" baseline="-25000" dirty="0"/>
              <a:t>2</a:t>
            </a:r>
            <a:r>
              <a:rPr lang="nb-NO" sz="2400" dirty="0"/>
              <a:t> = 0.999 and </a:t>
            </a:r>
            <a:r>
              <a:rPr lang="nb-NO" sz="2400" dirty="0" err="1"/>
              <a:t>Ɛ</a:t>
            </a:r>
            <a:r>
              <a:rPr lang="nb-NO" sz="2400" dirty="0"/>
              <a:t> = 10−8)</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844" y="387027"/>
            <a:ext cx="3471919" cy="1251382"/>
          </a:xfrm>
          <a:prstGeom prst="rect">
            <a:avLst/>
          </a:prstGeom>
        </p:spPr>
      </p:pic>
    </p:spTree>
    <p:extLst>
      <p:ext uri="{BB962C8B-B14F-4D97-AF65-F5344CB8AC3E}">
        <p14:creationId xmlns:p14="http://schemas.microsoft.com/office/powerpoint/2010/main" val="68290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642"/>
            <a:ext cx="10515600" cy="1325563"/>
          </a:xfrm>
        </p:spPr>
        <p:txBody>
          <a:bodyPr/>
          <a:lstStyle/>
          <a:p>
            <a:r>
              <a:rPr lang="en-US" dirty="0"/>
              <a:t>Compromising Computational Time vs. Accuracy</a:t>
            </a:r>
          </a:p>
        </p:txBody>
      </p:sp>
      <p:sp>
        <p:nvSpPr>
          <p:cNvPr id="3" name="Content Placeholder 2"/>
          <p:cNvSpPr>
            <a:spLocks noGrp="1"/>
          </p:cNvSpPr>
          <p:nvPr>
            <p:ph idx="1"/>
          </p:nvPr>
        </p:nvSpPr>
        <p:spPr>
          <a:xfrm>
            <a:off x="838200" y="1846406"/>
            <a:ext cx="10515600" cy="4351338"/>
          </a:xfrm>
        </p:spPr>
        <p:txBody>
          <a:bodyPr>
            <a:normAutofit/>
          </a:bodyPr>
          <a:lstStyle/>
          <a:p>
            <a:r>
              <a:rPr lang="en-US" sz="2400" dirty="0"/>
              <a:t>CPU’s are extremely slow, especially for text generating</a:t>
            </a:r>
          </a:p>
          <a:p>
            <a:r>
              <a:rPr lang="en-US" sz="2400" dirty="0"/>
              <a:t>For the </a:t>
            </a:r>
            <a:r>
              <a:rPr lang="en-US" sz="2400" u="sng" dirty="0"/>
              <a:t>whole data set </a:t>
            </a:r>
            <a:r>
              <a:rPr lang="en-US" sz="2400" dirty="0"/>
              <a:t>(</a:t>
            </a:r>
            <a:r>
              <a:rPr lang="is-IS" sz="2400" dirty="0"/>
              <a:t>14 387 songs,</a:t>
            </a:r>
            <a:r>
              <a:rPr lang="cs-CZ" sz="2400" dirty="0"/>
              <a:t> 13 250 494 </a:t>
            </a:r>
            <a:r>
              <a:rPr lang="cs-CZ" sz="2400" dirty="0" err="1"/>
              <a:t>total</a:t>
            </a:r>
            <a:r>
              <a:rPr lang="cs-CZ" sz="2400" dirty="0"/>
              <a:t> </a:t>
            </a:r>
            <a:r>
              <a:rPr lang="cs-CZ" sz="2400" dirty="0" err="1"/>
              <a:t>characters</a:t>
            </a:r>
            <a:r>
              <a:rPr lang="en-US" sz="2400" dirty="0"/>
              <a:t>, 115 different characters, 4 784 243 parameters) each epoch would take approximately </a:t>
            </a:r>
            <a:r>
              <a:rPr lang="en-US" sz="2400" u="sng" dirty="0"/>
              <a:t>50 hours</a:t>
            </a:r>
            <a:r>
              <a:rPr lang="en-US" sz="2400" dirty="0"/>
              <a:t>.</a:t>
            </a:r>
          </a:p>
          <a:p>
            <a:r>
              <a:rPr lang="en-US" sz="2400" dirty="0"/>
              <a:t>For </a:t>
            </a:r>
            <a:r>
              <a:rPr lang="en-US" sz="2400" u="sng" dirty="0"/>
              <a:t>100 songs </a:t>
            </a:r>
            <a:r>
              <a:rPr lang="en-US" sz="2400" dirty="0"/>
              <a:t>(</a:t>
            </a:r>
            <a:r>
              <a:rPr lang="fi-FI" sz="2400" dirty="0"/>
              <a:t>87 978 </a:t>
            </a:r>
            <a:r>
              <a:rPr lang="fi-FI" sz="2400" dirty="0" err="1"/>
              <a:t>characters</a:t>
            </a:r>
            <a:r>
              <a:rPr lang="fi-FI" sz="2400" dirty="0"/>
              <a:t>, 61 </a:t>
            </a:r>
            <a:r>
              <a:rPr lang="fi-FI" sz="2400" dirty="0" err="1"/>
              <a:t>different</a:t>
            </a:r>
            <a:r>
              <a:rPr lang="fi-FI" sz="2400" dirty="0"/>
              <a:t> </a:t>
            </a:r>
            <a:r>
              <a:rPr lang="fi-FI" sz="2400" dirty="0" err="1"/>
              <a:t>characters</a:t>
            </a:r>
            <a:r>
              <a:rPr lang="fi-FI" sz="2400" dirty="0"/>
              <a:t>, 3 401 789</a:t>
            </a:r>
            <a:r>
              <a:rPr lang="en-US" sz="2400" dirty="0"/>
              <a:t> parameters) each epoch would take approximately </a:t>
            </a:r>
            <a:r>
              <a:rPr lang="en-US" sz="2400" u="sng" dirty="0"/>
              <a:t>16 minutes</a:t>
            </a:r>
            <a:r>
              <a:rPr lang="en-US" sz="2400" dirty="0"/>
              <a:t>.</a:t>
            </a:r>
          </a:p>
          <a:p>
            <a:r>
              <a:rPr lang="en-US" sz="2400" dirty="0"/>
              <a:t>For </a:t>
            </a:r>
            <a:r>
              <a:rPr lang="en-US" sz="2400" u="sng" dirty="0"/>
              <a:t>10 songs </a:t>
            </a:r>
            <a:r>
              <a:rPr lang="en-US" sz="2400" dirty="0"/>
              <a:t>(</a:t>
            </a:r>
            <a:r>
              <a:rPr lang="fi-FI" sz="2400" dirty="0"/>
              <a:t>10 106</a:t>
            </a:r>
            <a:r>
              <a:rPr lang="cs-CZ" sz="2400" dirty="0"/>
              <a:t> </a:t>
            </a:r>
            <a:r>
              <a:rPr lang="cs-CZ" sz="2400" dirty="0" err="1"/>
              <a:t>characters</a:t>
            </a:r>
            <a:r>
              <a:rPr lang="cs-CZ" sz="2400" dirty="0"/>
              <a:t>, </a:t>
            </a:r>
            <a:r>
              <a:rPr lang="uk-UA" sz="2400" dirty="0"/>
              <a:t>39</a:t>
            </a:r>
            <a:r>
              <a:rPr lang="cs-CZ" sz="2400" dirty="0"/>
              <a:t> </a:t>
            </a:r>
            <a:r>
              <a:rPr lang="cs-CZ" sz="2400" dirty="0" err="1"/>
              <a:t>different</a:t>
            </a:r>
            <a:r>
              <a:rPr lang="cs-CZ" sz="2400" dirty="0"/>
              <a:t> </a:t>
            </a:r>
            <a:r>
              <a:rPr lang="cs-CZ" sz="2400" dirty="0" err="1"/>
              <a:t>characters</a:t>
            </a:r>
            <a:r>
              <a:rPr lang="cs-CZ" sz="2400" dirty="0"/>
              <a:t>, 2 838 567 </a:t>
            </a:r>
            <a:r>
              <a:rPr lang="cs-CZ" sz="2400" dirty="0" err="1"/>
              <a:t>parameters</a:t>
            </a:r>
            <a:r>
              <a:rPr lang="cs-CZ" sz="2400" dirty="0"/>
              <a:t>)</a:t>
            </a:r>
            <a:r>
              <a:rPr lang="en-US" sz="2400" dirty="0"/>
              <a:t>, each epoch would take approximately </a:t>
            </a:r>
            <a:r>
              <a:rPr lang="en-US" sz="2400" u="sng" dirty="0"/>
              <a:t>2-3 minutes</a:t>
            </a:r>
            <a:r>
              <a:rPr lang="en-US" sz="2400" dirty="0"/>
              <a:t>.</a:t>
            </a:r>
          </a:p>
        </p:txBody>
      </p:sp>
    </p:spTree>
    <p:extLst>
      <p:ext uri="{BB962C8B-B14F-4D97-AF65-F5344CB8AC3E}">
        <p14:creationId xmlns:p14="http://schemas.microsoft.com/office/powerpoint/2010/main" val="167955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0843"/>
            <a:ext cx="10515600" cy="1325563"/>
          </a:xfrm>
        </p:spPr>
        <p:txBody>
          <a:bodyPr>
            <a:normAutofit/>
          </a:bodyPr>
          <a:lstStyle/>
          <a:p>
            <a:r>
              <a:rPr lang="en-US" dirty="0"/>
              <a:t>TESTING</a:t>
            </a:r>
          </a:p>
        </p:txBody>
      </p:sp>
      <p:sp>
        <p:nvSpPr>
          <p:cNvPr id="3" name="Content Placeholder 2"/>
          <p:cNvSpPr>
            <a:spLocks noGrp="1"/>
          </p:cNvSpPr>
          <p:nvPr>
            <p:ph idx="1"/>
          </p:nvPr>
        </p:nvSpPr>
        <p:spPr>
          <a:xfrm>
            <a:off x="838200" y="2054224"/>
            <a:ext cx="10515600" cy="4351338"/>
          </a:xfrm>
        </p:spPr>
        <p:txBody>
          <a:bodyPr>
            <a:normAutofit/>
          </a:bodyPr>
          <a:lstStyle/>
          <a:p>
            <a:r>
              <a:rPr lang="en-US" sz="3200" dirty="0"/>
              <a:t>Input 100 characters (“Seed:”) and generate 300 new ones character by character using a for loop (using the predict </a:t>
            </a:r>
            <a:r>
              <a:rPr lang="en-US" sz="3200" dirty="0" err="1"/>
              <a:t>Keras</a:t>
            </a:r>
            <a:r>
              <a:rPr lang="en-US" sz="3200" dirty="0"/>
              <a:t> function)</a:t>
            </a:r>
          </a:p>
          <a:p>
            <a:endParaRPr lang="en-US" sz="3200" dirty="0"/>
          </a:p>
          <a:p>
            <a:r>
              <a:rPr lang="en-US" sz="3200" dirty="0"/>
              <a:t>The input is updated at each iteration as we take the last 100 characters (sliding)</a:t>
            </a:r>
          </a:p>
        </p:txBody>
      </p:sp>
    </p:spTree>
    <p:extLst>
      <p:ext uri="{BB962C8B-B14F-4D97-AF65-F5344CB8AC3E}">
        <p14:creationId xmlns:p14="http://schemas.microsoft.com/office/powerpoint/2010/main" val="1417020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7818"/>
            <a:ext cx="10515600" cy="1117745"/>
          </a:xfrm>
        </p:spPr>
        <p:txBody>
          <a:bodyPr/>
          <a:lstStyle/>
          <a:p>
            <a:r>
              <a:rPr lang="en-US" dirty="0"/>
              <a:t>Summary of the LSTM for full Data Set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564" y="1325563"/>
            <a:ext cx="8280869" cy="4763510"/>
          </a:xfrm>
        </p:spPr>
      </p:pic>
    </p:spTree>
    <p:extLst>
      <p:ext uri="{BB962C8B-B14F-4D97-AF65-F5344CB8AC3E}">
        <p14:creationId xmlns:p14="http://schemas.microsoft.com/office/powerpoint/2010/main" val="177838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7818"/>
            <a:ext cx="10515600" cy="1117745"/>
          </a:xfrm>
        </p:spPr>
        <p:txBody>
          <a:bodyPr/>
          <a:lstStyle/>
          <a:p>
            <a:r>
              <a:rPr lang="en-US" dirty="0"/>
              <a:t>Summary of the LSTM for 100 songs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229" y="1325563"/>
            <a:ext cx="8449540" cy="4680382"/>
          </a:xfrm>
        </p:spPr>
      </p:pic>
    </p:spTree>
    <p:extLst>
      <p:ext uri="{BB962C8B-B14F-4D97-AF65-F5344CB8AC3E}">
        <p14:creationId xmlns:p14="http://schemas.microsoft.com/office/powerpoint/2010/main" val="44717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417" y="207818"/>
            <a:ext cx="10515600" cy="1117745"/>
          </a:xfrm>
        </p:spPr>
        <p:txBody>
          <a:bodyPr/>
          <a:lstStyle/>
          <a:p>
            <a:r>
              <a:rPr lang="en-US" dirty="0"/>
              <a:t>Summary of the LSTM for 10 songs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421" y="1325563"/>
            <a:ext cx="8119591" cy="4805073"/>
          </a:xfrm>
        </p:spPr>
      </p:pic>
    </p:spTree>
    <p:extLst>
      <p:ext uri="{BB962C8B-B14F-4D97-AF65-F5344CB8AC3E}">
        <p14:creationId xmlns:p14="http://schemas.microsoft.com/office/powerpoint/2010/main" val="116510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1" y="104401"/>
            <a:ext cx="10515600" cy="1325563"/>
          </a:xfrm>
        </p:spPr>
        <p:txBody>
          <a:bodyPr/>
          <a:lstStyle/>
          <a:p>
            <a:r>
              <a:rPr lang="en-US" dirty="0"/>
              <a:t>Training </a:t>
            </a:r>
            <a:r>
              <a:rPr lang="mr-IN" dirty="0"/>
              <a:t>–</a:t>
            </a:r>
            <a:r>
              <a:rPr lang="en-US" dirty="0"/>
              <a:t> with 100 songs (10 epochs, </a:t>
            </a:r>
            <a:r>
              <a:rPr lang="en-US" dirty="0" err="1"/>
              <a:t>batchsize</a:t>
            </a:r>
            <a:r>
              <a:rPr lang="en-US" dirty="0"/>
              <a:t> of 128)</a:t>
            </a:r>
          </a:p>
        </p:txBody>
      </p:sp>
      <p:sp>
        <p:nvSpPr>
          <p:cNvPr id="3" name="Content Placeholder 2"/>
          <p:cNvSpPr>
            <a:spLocks noGrp="1"/>
          </p:cNvSpPr>
          <p:nvPr>
            <p:ph idx="1"/>
          </p:nvPr>
        </p:nvSpPr>
        <p:spPr>
          <a:xfrm>
            <a:off x="688911" y="1296873"/>
            <a:ext cx="10515600" cy="4351338"/>
          </a:xfrm>
        </p:spPr>
        <p:txBody>
          <a:bodyPr/>
          <a:lstStyle/>
          <a:p>
            <a:endParaRPr lang="en-US" dirty="0"/>
          </a:p>
          <a:p>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742" y="1429964"/>
            <a:ext cx="8395828" cy="4607630"/>
          </a:xfrm>
          <a:prstGeom prst="rect">
            <a:avLst/>
          </a:prstGeom>
        </p:spPr>
      </p:pic>
    </p:spTree>
    <p:extLst>
      <p:ext uri="{BB962C8B-B14F-4D97-AF65-F5344CB8AC3E}">
        <p14:creationId xmlns:p14="http://schemas.microsoft.com/office/powerpoint/2010/main" val="1572433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1" y="290945"/>
            <a:ext cx="10515600" cy="1034618"/>
          </a:xfrm>
        </p:spPr>
        <p:txBody>
          <a:bodyPr/>
          <a:lstStyle/>
          <a:p>
            <a:r>
              <a:rPr lang="en-US" dirty="0"/>
              <a:t>Testing </a:t>
            </a:r>
            <a:r>
              <a:rPr lang="mr-IN" dirty="0"/>
              <a:t>–</a:t>
            </a:r>
            <a:r>
              <a:rPr lang="en-US" dirty="0"/>
              <a:t> with 100 songs</a:t>
            </a:r>
          </a:p>
        </p:txBody>
      </p:sp>
      <p:sp>
        <p:nvSpPr>
          <p:cNvPr id="3" name="Content Placeholder 2"/>
          <p:cNvSpPr>
            <a:spLocks noGrp="1"/>
          </p:cNvSpPr>
          <p:nvPr>
            <p:ph idx="1"/>
          </p:nvPr>
        </p:nvSpPr>
        <p:spPr>
          <a:xfrm>
            <a:off x="688911" y="1296873"/>
            <a:ext cx="10515600" cy="4351338"/>
          </a:xfrm>
        </p:spPr>
        <p:txBody>
          <a:bodyPr/>
          <a:lstStyle/>
          <a:p>
            <a:r>
              <a:rPr lang="en-US" dirty="0"/>
              <a:t>For 100 songs and 10 epochs, the model generated</a:t>
            </a:r>
          </a:p>
          <a:p>
            <a:endParaRPr lang="en-US" dirty="0"/>
          </a:p>
          <a:p>
            <a:endParaRPr lang="en-US" dirty="0"/>
          </a:p>
          <a:p>
            <a:endParaRPr lang="en-US" dirty="0"/>
          </a:p>
          <a:p>
            <a:endParaRPr lang="en-US" dirty="0"/>
          </a:p>
          <a:p>
            <a:pPr marL="0" indent="0">
              <a:buNone/>
            </a:pPr>
            <a:r>
              <a:rPr lang="en-US" dirty="0"/>
              <a: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75" y="2007238"/>
            <a:ext cx="11072069" cy="17791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75" y="4404455"/>
            <a:ext cx="11093445" cy="1925431"/>
          </a:xfrm>
          <a:prstGeom prst="rect">
            <a:avLst/>
          </a:prstGeom>
        </p:spPr>
      </p:pic>
    </p:spTree>
    <p:extLst>
      <p:ext uri="{BB962C8B-B14F-4D97-AF65-F5344CB8AC3E}">
        <p14:creationId xmlns:p14="http://schemas.microsoft.com/office/powerpoint/2010/main" val="123091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1" y="87084"/>
            <a:ext cx="10515600" cy="1325563"/>
          </a:xfrm>
        </p:spPr>
        <p:txBody>
          <a:bodyPr/>
          <a:lstStyle/>
          <a:p>
            <a:r>
              <a:rPr lang="en-US" dirty="0"/>
              <a:t>Training </a:t>
            </a:r>
            <a:r>
              <a:rPr lang="mr-IN" dirty="0"/>
              <a:t>–</a:t>
            </a:r>
            <a:r>
              <a:rPr lang="en-US" dirty="0"/>
              <a:t> with 10 songs (60 epochs, </a:t>
            </a:r>
            <a:r>
              <a:rPr lang="en-US" dirty="0" err="1"/>
              <a:t>batchsize</a:t>
            </a:r>
            <a:r>
              <a:rPr lang="en-US" dirty="0"/>
              <a:t> of 128)</a:t>
            </a:r>
          </a:p>
        </p:txBody>
      </p:sp>
      <p:sp>
        <p:nvSpPr>
          <p:cNvPr id="3" name="Content Placeholder 2"/>
          <p:cNvSpPr>
            <a:spLocks noGrp="1"/>
          </p:cNvSpPr>
          <p:nvPr>
            <p:ph idx="1"/>
          </p:nvPr>
        </p:nvSpPr>
        <p:spPr>
          <a:xfrm>
            <a:off x="688911" y="1296873"/>
            <a:ext cx="10515600" cy="4351338"/>
          </a:xfrm>
        </p:spPr>
        <p:txBody>
          <a:bodyPr/>
          <a:lstStyle/>
          <a:p>
            <a:endParaRPr lang="en-US" dirty="0"/>
          </a:p>
          <a:p>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23" y="1412647"/>
            <a:ext cx="8301141" cy="4709569"/>
          </a:xfrm>
          <a:prstGeom prst="rect">
            <a:avLst/>
          </a:prstGeom>
        </p:spPr>
      </p:pic>
    </p:spTree>
    <p:extLst>
      <p:ext uri="{BB962C8B-B14F-4D97-AF65-F5344CB8AC3E}">
        <p14:creationId xmlns:p14="http://schemas.microsoft.com/office/powerpoint/2010/main" val="250417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1" y="166255"/>
            <a:ext cx="10515600" cy="1159308"/>
          </a:xfrm>
        </p:spPr>
        <p:txBody>
          <a:bodyPr/>
          <a:lstStyle/>
          <a:p>
            <a:r>
              <a:rPr lang="en-US" dirty="0"/>
              <a:t>Testing </a:t>
            </a:r>
            <a:r>
              <a:rPr lang="mr-IN" dirty="0"/>
              <a:t>–</a:t>
            </a:r>
            <a:r>
              <a:rPr lang="en-US" dirty="0"/>
              <a:t> with 10 songs</a:t>
            </a:r>
          </a:p>
        </p:txBody>
      </p:sp>
      <p:sp>
        <p:nvSpPr>
          <p:cNvPr id="3" name="Content Placeholder 2"/>
          <p:cNvSpPr>
            <a:spLocks noGrp="1"/>
          </p:cNvSpPr>
          <p:nvPr>
            <p:ph idx="1"/>
          </p:nvPr>
        </p:nvSpPr>
        <p:spPr>
          <a:xfrm>
            <a:off x="688911" y="1296873"/>
            <a:ext cx="10515600" cy="4351338"/>
          </a:xfrm>
        </p:spPr>
        <p:txBody>
          <a:bodyPr/>
          <a:lstStyle/>
          <a:p>
            <a:r>
              <a:rPr lang="en-US" dirty="0"/>
              <a:t>Take a random sequence of 100 characters and predict the next 300 characters.</a:t>
            </a:r>
          </a:p>
          <a:p>
            <a:r>
              <a:rPr lang="en-US" dirty="0"/>
              <a:t>For 10 songs and 10 epochs, the model only generated spaces</a:t>
            </a:r>
          </a:p>
          <a:p>
            <a:r>
              <a:rPr lang="en-US" dirty="0"/>
              <a:t>For 10 songs and 30 epochs, the model generated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820" y="2853672"/>
            <a:ext cx="9072119" cy="3350963"/>
          </a:xfrm>
          <a:prstGeom prst="rect">
            <a:avLst/>
          </a:prstGeom>
        </p:spPr>
      </p:pic>
    </p:spTree>
    <p:extLst>
      <p:ext uri="{BB962C8B-B14F-4D97-AF65-F5344CB8AC3E}">
        <p14:creationId xmlns:p14="http://schemas.microsoft.com/office/powerpoint/2010/main" val="184173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this presentation</a:t>
            </a:r>
          </a:p>
        </p:txBody>
      </p:sp>
      <p:sp>
        <p:nvSpPr>
          <p:cNvPr id="3" name="Content Placeholder 2"/>
          <p:cNvSpPr>
            <a:spLocks noGrp="1"/>
          </p:cNvSpPr>
          <p:nvPr>
            <p:ph idx="1"/>
          </p:nvPr>
        </p:nvSpPr>
        <p:spPr>
          <a:xfrm>
            <a:off x="817419" y="1853754"/>
            <a:ext cx="10515600" cy="4005408"/>
          </a:xfrm>
        </p:spPr>
        <p:txBody>
          <a:bodyPr/>
          <a:lstStyle/>
          <a:p>
            <a:pPr marL="0" indent="0">
              <a:buNone/>
            </a:pPr>
            <a:r>
              <a:rPr lang="en-US" sz="2800" dirty="0"/>
              <a:t>1) State of the Art</a:t>
            </a:r>
          </a:p>
          <a:p>
            <a:pPr marL="0" indent="0">
              <a:buNone/>
            </a:pPr>
            <a:r>
              <a:rPr lang="en-US" sz="2800" dirty="0"/>
              <a:t>2) Review of RNNs and LSTMs</a:t>
            </a:r>
          </a:p>
          <a:p>
            <a:pPr marL="0" indent="0">
              <a:buNone/>
            </a:pPr>
            <a:r>
              <a:rPr lang="en-US" sz="2800" dirty="0"/>
              <a:t>3) Overview and Processing of the Data Set</a:t>
            </a:r>
          </a:p>
          <a:p>
            <a:pPr marL="0" indent="0">
              <a:buNone/>
            </a:pPr>
            <a:r>
              <a:rPr lang="en-US" sz="2800" dirty="0"/>
              <a:t>4) Training/Testing with different amounts of data and number of epochs</a:t>
            </a:r>
          </a:p>
          <a:p>
            <a:pPr marL="0" indent="0">
              <a:buNone/>
            </a:pPr>
            <a:r>
              <a:rPr lang="en-US" sz="2800" dirty="0"/>
              <a:t>5) Conclusion/what to improve</a:t>
            </a:r>
            <a:endParaRPr lang="en-US" dirty="0"/>
          </a:p>
        </p:txBody>
      </p:sp>
    </p:spTree>
    <p:extLst>
      <p:ext uri="{BB962C8B-B14F-4D97-AF65-F5344CB8AC3E}">
        <p14:creationId xmlns:p14="http://schemas.microsoft.com/office/powerpoint/2010/main" val="143501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1" y="0"/>
            <a:ext cx="10515600" cy="1325563"/>
          </a:xfrm>
        </p:spPr>
        <p:txBody>
          <a:bodyPr/>
          <a:lstStyle/>
          <a:p>
            <a:r>
              <a:rPr lang="en-US" dirty="0"/>
              <a:t>Testing </a:t>
            </a:r>
            <a:r>
              <a:rPr lang="mr-IN" dirty="0"/>
              <a:t>–</a:t>
            </a:r>
            <a:r>
              <a:rPr lang="en-US" dirty="0"/>
              <a:t> with 10 songs</a:t>
            </a:r>
          </a:p>
        </p:txBody>
      </p:sp>
      <p:sp>
        <p:nvSpPr>
          <p:cNvPr id="3" name="Content Placeholder 2"/>
          <p:cNvSpPr>
            <a:spLocks noGrp="1"/>
          </p:cNvSpPr>
          <p:nvPr>
            <p:ph idx="1"/>
          </p:nvPr>
        </p:nvSpPr>
        <p:spPr>
          <a:xfrm>
            <a:off x="688911" y="1296873"/>
            <a:ext cx="10515600" cy="4351338"/>
          </a:xfrm>
        </p:spPr>
        <p:txBody>
          <a:bodyPr/>
          <a:lstStyle/>
          <a:p>
            <a:r>
              <a:rPr lang="en-US" dirty="0"/>
              <a:t>For 10 songs and 60 epochs, the model had great results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31" y="2140687"/>
            <a:ext cx="5649203" cy="37776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034" y="2140687"/>
            <a:ext cx="5310146" cy="3777688"/>
          </a:xfrm>
          <a:prstGeom prst="rect">
            <a:avLst/>
          </a:prstGeom>
        </p:spPr>
      </p:pic>
    </p:spTree>
    <p:extLst>
      <p:ext uri="{BB962C8B-B14F-4D97-AF65-F5344CB8AC3E}">
        <p14:creationId xmlns:p14="http://schemas.microsoft.com/office/powerpoint/2010/main" val="579600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864391"/>
            <a:ext cx="10248585" cy="2873864"/>
          </a:xfrm>
        </p:spPr>
        <p:txBody>
          <a:bodyPr>
            <a:normAutofit/>
          </a:bodyPr>
          <a:lstStyle/>
          <a:p>
            <a:r>
              <a:rPr lang="en-US" sz="4800" dirty="0"/>
              <a:t>5) Conclusion/what to improve</a:t>
            </a:r>
          </a:p>
        </p:txBody>
      </p:sp>
    </p:spTree>
    <p:extLst>
      <p:ext uri="{BB962C8B-B14F-4D97-AF65-F5344CB8AC3E}">
        <p14:creationId xmlns:p14="http://schemas.microsoft.com/office/powerpoint/2010/main" val="174442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28268"/>
            <a:ext cx="10515600" cy="1055399"/>
          </a:xfrm>
        </p:spPr>
        <p:txBody>
          <a:bodyPr>
            <a:normAutofit fontScale="90000"/>
          </a:bodyPr>
          <a:lstStyle/>
          <a:p>
            <a:r>
              <a:rPr lang="en-US" sz="4900" dirty="0"/>
              <a:t>Conclusion and what to improve</a:t>
            </a:r>
            <a:br>
              <a:rPr lang="en-US" dirty="0"/>
            </a:br>
            <a:endParaRPr lang="en-US" dirty="0"/>
          </a:p>
        </p:txBody>
      </p:sp>
      <p:sp>
        <p:nvSpPr>
          <p:cNvPr id="3" name="Content Placeholder 2"/>
          <p:cNvSpPr>
            <a:spLocks noGrp="1"/>
          </p:cNvSpPr>
          <p:nvPr>
            <p:ph idx="1"/>
          </p:nvPr>
        </p:nvSpPr>
        <p:spPr>
          <a:xfrm>
            <a:off x="1294362" y="1824326"/>
            <a:ext cx="9603275" cy="4397180"/>
          </a:xfrm>
        </p:spPr>
        <p:txBody>
          <a:bodyPr>
            <a:normAutofit fontScale="92500" lnSpcReduction="10000"/>
          </a:bodyPr>
          <a:lstStyle/>
          <a:p>
            <a:r>
              <a:rPr lang="en-US" sz="2800" dirty="0"/>
              <a:t>LSTMs and RNNs are made to be trained on GPUs and not CPUs. Try again using cloud computing services such as AWS to vary parameters and train for more songs (maybe try with a batch size ~16, maybe a better chance of escaping a local minima, reduce number of layers, add a dropout)</a:t>
            </a:r>
          </a:p>
          <a:p>
            <a:r>
              <a:rPr lang="en-US" sz="2800" dirty="0"/>
              <a:t>Number of epochs is more important than data size for text generation.</a:t>
            </a:r>
          </a:p>
          <a:p>
            <a:r>
              <a:rPr lang="en-US" sz="2800" dirty="0"/>
              <a:t>However, with few songs, the LSTM only reproduces the exact song and does not generate original lyrics.</a:t>
            </a:r>
          </a:p>
          <a:p>
            <a:endParaRPr lang="en-US" sz="2800" dirty="0"/>
          </a:p>
        </p:txBody>
      </p:sp>
    </p:spTree>
    <p:extLst>
      <p:ext uri="{BB962C8B-B14F-4D97-AF65-F5344CB8AC3E}">
        <p14:creationId xmlns:p14="http://schemas.microsoft.com/office/powerpoint/2010/main" val="280449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717116"/>
            <a:ext cx="9603275" cy="1049235"/>
          </a:xfrm>
        </p:spPr>
        <p:txBody>
          <a:bodyPr/>
          <a:lstStyle/>
          <a:p>
            <a:r>
              <a:rPr lang="en-US" dirty="0"/>
              <a:t>References</a:t>
            </a:r>
          </a:p>
        </p:txBody>
      </p:sp>
      <p:sp>
        <p:nvSpPr>
          <p:cNvPr id="3" name="Content Placeholder 2"/>
          <p:cNvSpPr>
            <a:spLocks noGrp="1"/>
          </p:cNvSpPr>
          <p:nvPr>
            <p:ph idx="1"/>
          </p:nvPr>
        </p:nvSpPr>
        <p:spPr/>
        <p:txBody>
          <a:bodyPr/>
          <a:lstStyle/>
          <a:p>
            <a:r>
              <a:rPr lang="en-US" dirty="0">
                <a:hlinkClick r:id="rId2"/>
              </a:rPr>
              <a:t>https://www.westword.com/music/the-ten-biggest-tropes-in-country-music-5694846</a:t>
            </a:r>
            <a:endParaRPr lang="en-US" dirty="0"/>
          </a:p>
          <a:p>
            <a:r>
              <a:rPr lang="en-US" dirty="0">
                <a:hlinkClick r:id="rId3"/>
              </a:rPr>
              <a:t>https://www.billboard.com/articles/business/7941122/country-music-streaming-digitalera</a:t>
            </a:r>
            <a:endParaRPr lang="en-US" dirty="0"/>
          </a:p>
          <a:p>
            <a:endParaRPr lang="en-US" dirty="0"/>
          </a:p>
          <a:p>
            <a:endParaRPr lang="en-US" dirty="0"/>
          </a:p>
          <a:p>
            <a:r>
              <a:rPr lang="en-US" dirty="0">
                <a:hlinkClick r:id="rId4"/>
              </a:rPr>
              <a:t>https://towardsdatascience.com/ai-generates-taylor-swifts-song-lyrics-6fd92a03ef7e</a:t>
            </a:r>
            <a:endParaRPr lang="en-US" dirty="0"/>
          </a:p>
          <a:p>
            <a:r>
              <a:rPr lang="en-US" dirty="0">
                <a:hlinkClick r:id="rId5"/>
              </a:rPr>
              <a:t>http://colah.github.io/posts/2015-08-Understanding-LSTMs/</a:t>
            </a:r>
            <a:endParaRPr lang="en-US" dirty="0"/>
          </a:p>
          <a:p>
            <a:endParaRPr lang="en-US" dirty="0"/>
          </a:p>
        </p:txBody>
      </p:sp>
    </p:spTree>
    <p:extLst>
      <p:ext uri="{BB962C8B-B14F-4D97-AF65-F5344CB8AC3E}">
        <p14:creationId xmlns:p14="http://schemas.microsoft.com/office/powerpoint/2010/main" val="1523432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797" y="1864392"/>
            <a:ext cx="9603275" cy="1049235"/>
          </a:xfrm>
        </p:spPr>
        <p:txBody>
          <a:bodyPr>
            <a:normAutofit/>
          </a:bodyPr>
          <a:lstStyle/>
          <a:p>
            <a:r>
              <a:rPr lang="en-US" sz="4800" dirty="0"/>
              <a:t>1) State of the art</a:t>
            </a:r>
          </a:p>
        </p:txBody>
      </p:sp>
    </p:spTree>
    <p:extLst>
      <p:ext uri="{BB962C8B-B14F-4D97-AF65-F5344CB8AC3E}">
        <p14:creationId xmlns:p14="http://schemas.microsoft.com/office/powerpoint/2010/main" val="34306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1096963"/>
          </a:xfrm>
        </p:spPr>
        <p:txBody>
          <a:bodyPr/>
          <a:lstStyle/>
          <a:p>
            <a:r>
              <a:rPr lang="en-US" dirty="0"/>
              <a:t>LSTM’s for text generation</a:t>
            </a:r>
          </a:p>
        </p:txBody>
      </p:sp>
      <p:sp>
        <p:nvSpPr>
          <p:cNvPr id="3" name="Content Placeholder 2"/>
          <p:cNvSpPr>
            <a:spLocks noGrp="1"/>
          </p:cNvSpPr>
          <p:nvPr>
            <p:ph idx="1"/>
          </p:nvPr>
        </p:nvSpPr>
        <p:spPr>
          <a:xfrm>
            <a:off x="838200" y="1325563"/>
            <a:ext cx="10515600" cy="4851400"/>
          </a:xfrm>
        </p:spPr>
        <p:txBody>
          <a:bodyPr/>
          <a:lstStyle/>
          <a:p>
            <a:r>
              <a:rPr lang="en-US" dirty="0"/>
              <a:t>LSTM’s are widely used for text generation. Notable examples include:</a:t>
            </a:r>
          </a:p>
          <a:p>
            <a:pPr lvl="1"/>
            <a:endParaRPr lang="en-US" dirty="0"/>
          </a:p>
          <a:p>
            <a:pPr lvl="1"/>
            <a:endParaRPr lang="en-US" dirty="0"/>
          </a:p>
          <a:p>
            <a:pPr lvl="1"/>
            <a:endParaRPr lang="en-US" dirty="0"/>
          </a:p>
          <a:p>
            <a:pPr lvl="1"/>
            <a:endParaRPr lang="en-US" dirty="0"/>
          </a:p>
          <a:p>
            <a:endParaRPr lang="en-US"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863" y="2136685"/>
            <a:ext cx="3564513" cy="2852881"/>
          </a:xfrm>
          <a:prstGeom prst="rect">
            <a:avLst/>
          </a:prstGeom>
        </p:spPr>
      </p:pic>
      <p:sp>
        <p:nvSpPr>
          <p:cNvPr id="5" name="TextBox 4"/>
          <p:cNvSpPr txBox="1"/>
          <p:nvPr/>
        </p:nvSpPr>
        <p:spPr>
          <a:xfrm>
            <a:off x="1171863" y="5094649"/>
            <a:ext cx="2992582" cy="923330"/>
          </a:xfrm>
          <a:prstGeom prst="rect">
            <a:avLst/>
          </a:prstGeom>
          <a:noFill/>
        </p:spPr>
        <p:txBody>
          <a:bodyPr wrap="square" rtlCol="0">
            <a:spAutoFit/>
          </a:bodyPr>
          <a:lstStyle/>
          <a:p>
            <a:r>
              <a:rPr lang="en-US" dirty="0"/>
              <a:t>“Alice in Wonderland” (novel by Lewis Carroll) text generator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1" y="2138886"/>
            <a:ext cx="5067876" cy="2850680"/>
          </a:xfrm>
          <a:prstGeom prst="rect">
            <a:avLst/>
          </a:prstGeom>
        </p:spPr>
      </p:pic>
      <p:sp>
        <p:nvSpPr>
          <p:cNvPr id="7" name="TextBox 6"/>
          <p:cNvSpPr txBox="1"/>
          <p:nvPr/>
        </p:nvSpPr>
        <p:spPr>
          <a:xfrm>
            <a:off x="6019800" y="5200053"/>
            <a:ext cx="4915477" cy="646331"/>
          </a:xfrm>
          <a:prstGeom prst="rect">
            <a:avLst/>
          </a:prstGeom>
          <a:noFill/>
        </p:spPr>
        <p:txBody>
          <a:bodyPr wrap="square" rtlCol="0">
            <a:spAutoFit/>
          </a:bodyPr>
          <a:lstStyle/>
          <a:p>
            <a:r>
              <a:rPr lang="en-US" dirty="0"/>
              <a:t>Taylor Swift Lyrics Generator</a:t>
            </a:r>
          </a:p>
          <a:p>
            <a:endParaRPr lang="en-US" dirty="0"/>
          </a:p>
        </p:txBody>
      </p:sp>
    </p:spTree>
    <p:extLst>
      <p:ext uri="{BB962C8B-B14F-4D97-AF65-F5344CB8AC3E}">
        <p14:creationId xmlns:p14="http://schemas.microsoft.com/office/powerpoint/2010/main" val="90024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864391"/>
            <a:ext cx="10248585" cy="2873864"/>
          </a:xfrm>
        </p:spPr>
        <p:txBody>
          <a:bodyPr>
            <a:normAutofit/>
          </a:bodyPr>
          <a:lstStyle/>
          <a:p>
            <a:r>
              <a:rPr lang="en-US" sz="4800" dirty="0"/>
              <a:t>2) Review of RNNs and LSTMs</a:t>
            </a:r>
          </a:p>
        </p:txBody>
      </p:sp>
    </p:spTree>
    <p:extLst>
      <p:ext uri="{BB962C8B-B14F-4D97-AF65-F5344CB8AC3E}">
        <p14:creationId xmlns:p14="http://schemas.microsoft.com/office/powerpoint/2010/main" val="28051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59"/>
            <a:ext cx="10515600" cy="1325563"/>
          </a:xfrm>
        </p:spPr>
        <p:txBody>
          <a:bodyPr/>
          <a:lstStyle/>
          <a:p>
            <a:r>
              <a:rPr lang="en-US" dirty="0"/>
              <a:t>Recurrent Neural Networks</a:t>
            </a:r>
          </a:p>
        </p:txBody>
      </p:sp>
      <p:sp>
        <p:nvSpPr>
          <p:cNvPr id="3" name="Content Placeholder 2"/>
          <p:cNvSpPr>
            <a:spLocks noGrp="1"/>
          </p:cNvSpPr>
          <p:nvPr>
            <p:ph idx="1"/>
          </p:nvPr>
        </p:nvSpPr>
        <p:spPr>
          <a:xfrm>
            <a:off x="838200" y="1039091"/>
            <a:ext cx="10515600" cy="5559172"/>
          </a:xfrm>
        </p:spPr>
        <p:txBody>
          <a:bodyPr>
            <a:normAutofit/>
          </a:bodyPr>
          <a:lstStyle/>
          <a:p>
            <a:r>
              <a:rPr lang="en-US" dirty="0"/>
              <a:t>”A recurrent neural network is a neural network that is specialized for processing a sequence of values x</a:t>
            </a:r>
            <a:r>
              <a:rPr lang="en-US" baseline="30000" dirty="0"/>
              <a:t>(1)</a:t>
            </a:r>
            <a:r>
              <a:rPr lang="en-US" dirty="0"/>
              <a:t>,</a:t>
            </a:r>
            <a:r>
              <a:rPr lang="mr-IN" dirty="0"/>
              <a:t>…</a:t>
            </a:r>
            <a:r>
              <a:rPr lang="en-US" dirty="0"/>
              <a:t>, x</a:t>
            </a:r>
            <a:r>
              <a:rPr lang="en-US" baseline="30000" dirty="0"/>
              <a:t>(T)</a:t>
            </a:r>
            <a:endParaRPr lang="en-US" dirty="0"/>
          </a:p>
          <a:p>
            <a:endParaRPr lang="en-US" dirty="0"/>
          </a:p>
          <a:p>
            <a:endParaRPr lang="en-US" dirty="0"/>
          </a:p>
          <a:p>
            <a:endParaRPr lang="en-US" dirty="0"/>
          </a:p>
          <a:p>
            <a:endParaRPr lang="en-US" dirty="0"/>
          </a:p>
          <a:p>
            <a:endParaRPr lang="en-US" dirty="0"/>
          </a:p>
          <a:p>
            <a:endParaRPr lang="en-US" dirty="0"/>
          </a:p>
          <a:p>
            <a:r>
              <a:rPr lang="en-US" dirty="0"/>
              <a:t>Long-term dependency problem: </a:t>
            </a:r>
            <a:r>
              <a:rPr lang="en-US" i="1" dirty="0"/>
              <a:t>“I grew up in France,…….. I speak </a:t>
            </a:r>
            <a:r>
              <a:rPr lang="en-US" i="1" u="sng" dirty="0"/>
              <a:t>French</a:t>
            </a:r>
            <a:r>
              <a:rPr lang="en-US" i="1" dirty="0"/>
              <a:t> fluently.” </a:t>
            </a:r>
            <a:r>
              <a:rPr lang="en-US" dirty="0"/>
              <a:t>As the distance grows between the relevant information and the predicted word, RNN’s go down in accuracy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11" y="2071087"/>
            <a:ext cx="7072644" cy="2559411"/>
          </a:xfrm>
          <a:prstGeom prst="rect">
            <a:avLst/>
          </a:prstGeom>
        </p:spPr>
      </p:pic>
    </p:spTree>
    <p:extLst>
      <p:ext uri="{BB962C8B-B14F-4D97-AF65-F5344CB8AC3E}">
        <p14:creationId xmlns:p14="http://schemas.microsoft.com/office/powerpoint/2010/main" val="137110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854" y="207818"/>
            <a:ext cx="10515600" cy="1117745"/>
          </a:xfrm>
        </p:spPr>
        <p:txBody>
          <a:bodyPr/>
          <a:lstStyle/>
          <a:p>
            <a:r>
              <a:rPr lang="en-US" dirty="0"/>
              <a:t>Classic RNN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153" y="1190273"/>
            <a:ext cx="9847119" cy="4135790"/>
          </a:xfrm>
        </p:spPr>
      </p:pic>
    </p:spTree>
    <p:extLst>
      <p:ext uri="{BB962C8B-B14F-4D97-AF65-F5344CB8AC3E}">
        <p14:creationId xmlns:p14="http://schemas.microsoft.com/office/powerpoint/2010/main" val="1645276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1" y="187036"/>
            <a:ext cx="10515600" cy="1138527"/>
          </a:xfrm>
        </p:spPr>
        <p:txBody>
          <a:bodyPr/>
          <a:lstStyle/>
          <a:p>
            <a:r>
              <a:rPr lang="en-US" dirty="0"/>
              <a:t>Long Short Term Memory RNN’s</a:t>
            </a:r>
          </a:p>
        </p:txBody>
      </p:sp>
      <p:sp>
        <p:nvSpPr>
          <p:cNvPr id="3" name="Content Placeholder 2"/>
          <p:cNvSpPr>
            <a:spLocks noGrp="1"/>
          </p:cNvSpPr>
          <p:nvPr>
            <p:ph idx="1"/>
          </p:nvPr>
        </p:nvSpPr>
        <p:spPr>
          <a:xfrm>
            <a:off x="838200" y="1325564"/>
            <a:ext cx="10515600" cy="4608804"/>
          </a:xfrm>
        </p:spPr>
        <p:txBody>
          <a:bodyPr/>
          <a:lstStyle/>
          <a:p>
            <a:r>
              <a:rPr lang="en-US" dirty="0"/>
              <a:t>Long Short Term Memory networks (LSTMs) are better at learning long-term dependencies</a:t>
            </a:r>
          </a:p>
          <a:p>
            <a:r>
              <a:rPr lang="en-US" dirty="0"/>
              <a:t>Instead of having a single neural network layer, there are four</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860" y="2552283"/>
            <a:ext cx="8058279" cy="3382085"/>
          </a:xfrm>
          <a:prstGeom prst="rect">
            <a:avLst/>
          </a:prstGeom>
        </p:spPr>
      </p:pic>
    </p:spTree>
    <p:extLst>
      <p:ext uri="{BB962C8B-B14F-4D97-AF65-F5344CB8AC3E}">
        <p14:creationId xmlns:p14="http://schemas.microsoft.com/office/powerpoint/2010/main" val="214534271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10093</TotalTime>
  <Words>1210</Words>
  <Application>Microsoft Macintosh PowerPoint</Application>
  <PresentationFormat>Widescreen</PresentationFormat>
  <Paragraphs>112</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Gill Sans MT</vt:lpstr>
      <vt:lpstr>Mangal</vt:lpstr>
      <vt:lpstr>Gallery</vt:lpstr>
      <vt:lpstr>Generating Country Song Lyrics using Long Short-Term Memory Networks </vt:lpstr>
      <vt:lpstr>Why Country music?</vt:lpstr>
      <vt:lpstr>Structure of this presentation</vt:lpstr>
      <vt:lpstr>1) State of the art</vt:lpstr>
      <vt:lpstr>LSTM’s for text generation</vt:lpstr>
      <vt:lpstr>2) Review of RNNs and LSTMs</vt:lpstr>
      <vt:lpstr>Recurrent Neural Networks</vt:lpstr>
      <vt:lpstr>Classic RNN</vt:lpstr>
      <vt:lpstr>Long Short Term Memory RNN’s</vt:lpstr>
      <vt:lpstr>Long Short Term Memory RNN’s – Cell State</vt:lpstr>
      <vt:lpstr>Long Short Term Memory RNN’s - Gates</vt:lpstr>
      <vt:lpstr>Long Short Term Memory RNN’s - Gates</vt:lpstr>
      <vt:lpstr>Long Short Term Memory RNN’s - Gates</vt:lpstr>
      <vt:lpstr>3) Overview and Processing of the Data Set</vt:lpstr>
      <vt:lpstr>The Data Set – Initial Pre-processing</vt:lpstr>
      <vt:lpstr>The Data Set – Initial Pre-processing</vt:lpstr>
      <vt:lpstr>The Data Set – Lyrics</vt:lpstr>
      <vt:lpstr>The Data Set – Lyrics</vt:lpstr>
      <vt:lpstr>4) Training/Testing with different amounts of data and number of epochs</vt:lpstr>
      <vt:lpstr>Description of the LSTM used</vt:lpstr>
      <vt:lpstr>Compromising Computational Time vs. Accuracy</vt:lpstr>
      <vt:lpstr>TESTING</vt:lpstr>
      <vt:lpstr>Summary of the LSTM for full Data Set</vt:lpstr>
      <vt:lpstr>Summary of the LSTM for 100 songs</vt:lpstr>
      <vt:lpstr>Summary of the LSTM for 10 songs</vt:lpstr>
      <vt:lpstr>Training – with 100 songs (10 epochs, batchsize of 128)</vt:lpstr>
      <vt:lpstr>Testing – with 100 songs</vt:lpstr>
      <vt:lpstr>Training – with 10 songs (60 epochs, batchsize of 128)</vt:lpstr>
      <vt:lpstr>Testing – with 10 songs</vt:lpstr>
      <vt:lpstr>Testing – with 10 songs</vt:lpstr>
      <vt:lpstr>5) Conclusion/what to improve</vt:lpstr>
      <vt:lpstr>Conclusion and what to improve </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Country Song Lyrics using Long Short-Term </dc:title>
  <dc:creator>Microsoft Office User</dc:creator>
  <cp:lastModifiedBy>Microsoft Office User</cp:lastModifiedBy>
  <cp:revision>75</cp:revision>
  <dcterms:created xsi:type="dcterms:W3CDTF">2018-12-11T18:37:35Z</dcterms:created>
  <dcterms:modified xsi:type="dcterms:W3CDTF">2020-11-20T21:43:23Z</dcterms:modified>
</cp:coreProperties>
</file>